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458" r:id="rId2"/>
    <p:sldId id="2457" r:id="rId3"/>
    <p:sldId id="2460" r:id="rId4"/>
    <p:sldId id="1284" r:id="rId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23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659">
          <p15:clr>
            <a:srgbClr val="A4A3A4"/>
          </p15:clr>
        </p15:guide>
        <p15:guide id="5" orient="horz" pos="1344">
          <p15:clr>
            <a:srgbClr val="A4A3A4"/>
          </p15:clr>
        </p15:guide>
        <p15:guide id="6" pos="7424">
          <p15:clr>
            <a:srgbClr val="A4A3A4"/>
          </p15:clr>
        </p15:guide>
        <p15:guide id="7" pos="256">
          <p15:clr>
            <a:srgbClr val="A4A3A4"/>
          </p15:clr>
        </p15:guide>
        <p15:guide id="8" pos="6016">
          <p15:clr>
            <a:srgbClr val="A4A3A4"/>
          </p15:clr>
        </p15:guide>
        <p15:guide id="9">
          <p15:clr>
            <a:srgbClr val="A4A3A4"/>
          </p15:clr>
        </p15:guide>
        <p15:guide id="10" pos="3915">
          <p15:clr>
            <a:srgbClr val="A4A3A4"/>
          </p15:clr>
        </p15:guide>
        <p15:guide id="11" pos="37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0AA"/>
    <a:srgbClr val="800080"/>
    <a:srgbClr val="0000FF"/>
    <a:srgbClr val="BEBEBE"/>
    <a:srgbClr val="CC6600"/>
    <a:srgbClr val="4B0082"/>
    <a:srgbClr val="0046AD"/>
    <a:srgbClr val="B7B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15" autoAdjust="0"/>
    <p:restoredTop sz="95699" autoAdjust="0"/>
  </p:normalViewPr>
  <p:slideViewPr>
    <p:cSldViewPr>
      <p:cViewPr varScale="1">
        <p:scale>
          <a:sx n="76" d="100"/>
          <a:sy n="76" d="100"/>
        </p:scale>
        <p:origin x="840" y="53"/>
      </p:cViewPr>
      <p:guideLst>
        <p:guide orient="horz" pos="2160"/>
        <p:guide orient="horz" pos="323"/>
        <p:guide orient="horz" pos="3888"/>
        <p:guide orient="horz" pos="659"/>
        <p:guide orient="horz" pos="1344"/>
        <p:guide pos="7424"/>
        <p:guide pos="256"/>
        <p:guide pos="6016"/>
        <p:guide/>
        <p:guide pos="3915"/>
        <p:guide pos="37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D21D36-7929-4B27-A194-D70F775AB0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DF456C-4861-448E-8A49-AEB7EF5958C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56B88B9-F00A-4352-B8F4-A2522FA7666C}" type="datetimeFigureOut">
              <a:rPr lang="en-US"/>
              <a:pPr>
                <a:defRPr/>
              </a:pPr>
              <a:t>1/4/2024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2113BE-09FE-4E1F-8860-E4C975F1FC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86CC69-D96A-48F2-BE57-932E780F5D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057921F-F8A1-4AEC-806A-2D5FA88E13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F972549-B3C5-4D36-B7C9-2C454D01A25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845FAC-6FD4-47DC-B279-ECC230BE1E1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DEEF968-D3ED-4105-AF03-F7D64001CEF6}" type="datetimeFigureOut">
              <a:rPr lang="en-US"/>
              <a:pPr>
                <a:defRPr/>
              </a:pPr>
              <a:t>1/4/2024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56E6B92-F253-486C-B146-230695E1024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5FD3227-1E61-43F1-9138-0B1C1EA629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D5D8D-9BF2-4F51-89BF-BAC49C128C6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F3F81-FF4D-4BC9-9035-A6F1BAFA41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42ED9AB-C65C-459E-95DE-1152C41406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White">
      <p:bgPr>
        <a:solidFill>
          <a:srgbClr val="4B00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Text Placeholder 7"/>
          <p:cNvSpPr>
            <a:spLocks noGrp="1"/>
          </p:cNvSpPr>
          <p:nvPr>
            <p:ph type="subTitle" idx="1"/>
          </p:nvPr>
        </p:nvSpPr>
        <p:spPr bwMode="invGray">
          <a:xfrm>
            <a:off x="1709280" y="3900488"/>
            <a:ext cx="7841129" cy="36671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FontTx/>
              <a:buNone/>
              <a:defRPr sz="1800" b="0" smtClean="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05156" name="Rectangle 5"/>
          <p:cNvSpPr>
            <a:spLocks noGrp="1" noChangeArrowheads="1"/>
          </p:cNvSpPr>
          <p:nvPr>
            <p:ph type="ctrTitle"/>
          </p:nvPr>
        </p:nvSpPr>
        <p:spPr bwMode="invGray">
          <a:xfrm>
            <a:off x="1709280" y="2286000"/>
            <a:ext cx="7841129" cy="1231106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000" smtClean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187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76215"/>
            <a:ext cx="12192000" cy="38099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09124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76215"/>
            <a:ext cx="12192000" cy="38099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0" y="609600"/>
            <a:ext cx="12192000" cy="59436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Symbol" pitchFamily="18" charset="2"/>
              <a:buChar char="·"/>
              <a:defRPr lang="en-US" sz="22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lang="en-US" sz="20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Font typeface="Symbol" pitchFamily="18" charset="2"/>
              <a:buChar char="&gt;"/>
              <a:def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1794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" y="609600"/>
            <a:ext cx="6007100" cy="5943600"/>
          </a:xfrm>
          <a:prstGeom prst="rect">
            <a:avLst/>
          </a:prstGeom>
        </p:spPr>
        <p:txBody>
          <a:bodyPr/>
          <a:lstStyle>
            <a:lvl1pPr>
              <a:defRPr sz="2200" b="0" i="0" baseline="0"/>
            </a:lvl1pPr>
            <a:lvl2pPr>
              <a:defRPr sz="2000" baseline="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0299" y="609600"/>
            <a:ext cx="5981700" cy="5943600"/>
          </a:xfrm>
          <a:prstGeom prst="rect">
            <a:avLst/>
          </a:prstGeom>
        </p:spPr>
        <p:txBody>
          <a:bodyPr/>
          <a:lstStyle>
            <a:lvl1pPr>
              <a:defRPr sz="2200" b="0" i="0" baseline="0"/>
            </a:lvl1pPr>
            <a:lvl2pPr>
              <a:defRPr sz="2000" baseline="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76215"/>
            <a:ext cx="12192000" cy="38099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61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1"/>
            <a:ext cx="12192000" cy="38099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0" y="609600"/>
            <a:ext cx="12192000" cy="59436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Symbol" pitchFamily="18" charset="2"/>
              <a:buChar char="·"/>
              <a:defRPr lang="en-US" sz="22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lang="en-US" sz="20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buFont typeface="Symbol" pitchFamily="18" charset="2"/>
              <a:buChar char="-"/>
              <a:def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buFont typeface="Symbol" pitchFamily="18" charset="2"/>
              <a:buChar char="&gt;"/>
              <a:def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4730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>
            <a:extLst>
              <a:ext uri="{FF2B5EF4-FFF2-40B4-BE49-F238E27FC236}">
                <a16:creationId xmlns:a16="http://schemas.microsoft.com/office/drawing/2014/main" id="{5D0B6658-ECD8-42CC-95EE-382D93A8D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00063"/>
          </a:xfrm>
          <a:prstGeom prst="rect">
            <a:avLst/>
          </a:prstGeom>
          <a:solidFill>
            <a:srgbClr val="4B0082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027" name="Rectangle 27">
            <a:extLst>
              <a:ext uri="{FF2B5EF4-FFF2-40B4-BE49-F238E27FC236}">
                <a16:creationId xmlns:a16="http://schemas.microsoft.com/office/drawing/2014/main" id="{3C580641-3EEB-4F67-BED6-8C6BC6AD3C81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0" y="6572250"/>
            <a:ext cx="12192000" cy="304800"/>
          </a:xfrm>
          <a:prstGeom prst="rect">
            <a:avLst/>
          </a:prstGeom>
          <a:solidFill>
            <a:srgbClr val="BEBEBE"/>
          </a:solidFill>
          <a:ln>
            <a:noFill/>
          </a:ln>
        </p:spPr>
        <p:txBody>
          <a:bodyPr rot="10800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028" name="Slide Number Placeholder 5">
            <a:extLst>
              <a:ext uri="{FF2B5EF4-FFF2-40B4-BE49-F238E27FC236}">
                <a16:creationId xmlns:a16="http://schemas.microsoft.com/office/drawing/2014/main" id="{C14390B2-C5B8-4B80-9274-4547E0A74C44}"/>
              </a:ext>
            </a:extLst>
          </p:cNvPr>
          <p:cNvSpPr txBox="1">
            <a:spLocks/>
          </p:cNvSpPr>
          <p:nvPr/>
        </p:nvSpPr>
        <p:spPr bwMode="auto">
          <a:xfrm>
            <a:off x="11620500" y="6572250"/>
            <a:ext cx="571500" cy="2936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D69F85AF-951E-47DA-84C1-AB134189F846}" type="slidenum">
              <a:rPr lang="en-US" altLang="en-US" sz="800" smtClean="0"/>
              <a:pPr algn="r" eaLnBrk="1" hangingPunct="1">
                <a:defRPr/>
              </a:pPr>
              <a:t>‹#›</a:t>
            </a:fld>
            <a:endParaRPr lang="en-US" altLang="en-US" sz="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259" r:id="rId1"/>
    <p:sldLayoutId id="2147487250" r:id="rId2"/>
    <p:sldLayoutId id="2147487251" r:id="rId3"/>
    <p:sldLayoutId id="2147487253" r:id="rId4"/>
    <p:sldLayoutId id="2147487260" r:id="rId5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 kern="1200">
          <a:solidFill>
            <a:schemeClr val="bg1"/>
          </a:solidFill>
          <a:latin typeface="Arial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b="1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457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685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900113" indent="-2127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1146175" indent="-2444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0">
            <a:extLst>
              <a:ext uri="{FF2B5EF4-FFF2-40B4-BE49-F238E27FC236}">
                <a16:creationId xmlns:a16="http://schemas.microsoft.com/office/drawing/2014/main" id="{B7102510-6CFB-40D5-AAB4-DD68D4F2AC09}"/>
              </a:ext>
            </a:extLst>
          </p:cNvPr>
          <p:cNvSpPr>
            <a:spLocks noGrp="1"/>
          </p:cNvSpPr>
          <p:nvPr>
            <p:ph sz="half" idx="1"/>
          </p:nvPr>
        </p:nvSpPr>
        <p:spPr bwMode="auto">
          <a:xfrm>
            <a:off x="2" y="609600"/>
            <a:ext cx="6476993" cy="5943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Symbol" panose="05050102010706020507" pitchFamily="18" charset="2"/>
              <a:buNone/>
            </a:pPr>
            <a:r>
              <a:rPr lang="en-US" altLang="en-US" dirty="0">
                <a:cs typeface="Arial" panose="020B0604020202020204" pitchFamily="34" charset="0"/>
              </a:rPr>
              <a:t>Given a choice, what do I accept naturally?</a:t>
            </a:r>
          </a:p>
          <a:p>
            <a:pPr>
              <a:buFont typeface="Symbol" panose="05050102010706020507" pitchFamily="18" charset="2"/>
              <a:buNone/>
            </a:pPr>
            <a:endParaRPr lang="en-US" altLang="en-US" sz="1800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en-US" dirty="0">
                <a:cs typeface="Arial" panose="020B0604020202020204" pitchFamily="34" charset="0"/>
              </a:rPr>
              <a:t>Free from influence, pressure from outside</a:t>
            </a:r>
          </a:p>
          <a:p>
            <a:pPr>
              <a:buNone/>
            </a:pPr>
            <a:endParaRPr lang="en-US" altLang="en-US" sz="1600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en-US" dirty="0">
                <a:cs typeface="Arial" panose="020B0604020202020204" pitchFamily="34" charset="0"/>
              </a:rPr>
              <a:t>Innate nature</a:t>
            </a:r>
          </a:p>
        </p:txBody>
      </p:sp>
      <p:sp>
        <p:nvSpPr>
          <p:cNvPr id="19459" name="Content Placeholder 21">
            <a:extLst>
              <a:ext uri="{FF2B5EF4-FFF2-40B4-BE49-F238E27FC236}">
                <a16:creationId xmlns:a16="http://schemas.microsoft.com/office/drawing/2014/main" id="{4B6C173B-A961-4D30-9518-3F2513F5615B}"/>
              </a:ext>
            </a:extLst>
          </p:cNvPr>
          <p:cNvSpPr>
            <a:spLocks noGrp="1"/>
          </p:cNvSpPr>
          <p:nvPr>
            <p:ph sz="half" idx="2"/>
          </p:nvPr>
        </p:nvSpPr>
        <p:spPr bwMode="auto">
          <a:xfrm>
            <a:off x="6705600" y="609600"/>
            <a:ext cx="5410200" cy="5943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Acceptance under the given circumstances</a:t>
            </a:r>
          </a:p>
          <a:p>
            <a:pPr>
              <a:buNone/>
            </a:pPr>
            <a:r>
              <a:rPr lang="en-US" altLang="en-US" dirty="0">
                <a:cs typeface="Arial" panose="020B0604020202020204" pitchFamily="34" charset="0"/>
              </a:rPr>
              <a:t>Includes influence, pressure from outside</a:t>
            </a:r>
            <a:endParaRPr lang="en-US" altLang="en-US" sz="2400" dirty="0">
              <a:solidFill>
                <a:srgbClr val="1E00AA"/>
              </a:solidFill>
              <a:cs typeface="Arial" panose="020B0604020202020204" pitchFamily="34" charset="0"/>
            </a:endParaRPr>
          </a:p>
          <a:p>
            <a:pPr>
              <a:buNone/>
            </a:pPr>
            <a:endParaRPr lang="en-US" altLang="en-US" sz="1600" dirty="0"/>
          </a:p>
          <a:p>
            <a:pPr>
              <a:buNone/>
            </a:pPr>
            <a:r>
              <a:rPr lang="en-US" altLang="en-US" dirty="0"/>
              <a:t>Assumptions</a:t>
            </a:r>
          </a:p>
          <a:p>
            <a:pPr>
              <a:buNone/>
            </a:pPr>
            <a:endParaRPr lang="en-US" altLang="en-US" dirty="0"/>
          </a:p>
          <a:p>
            <a:pPr>
              <a:buNone/>
            </a:pPr>
            <a:endParaRPr lang="en-US" altLang="en-US" sz="1000" dirty="0">
              <a:cs typeface="Arial" panose="020B0604020202020204" pitchFamily="34" charset="0"/>
            </a:endParaRPr>
          </a:p>
          <a:p>
            <a:pPr>
              <a:buNone/>
            </a:pPr>
            <a:endParaRPr lang="en-US" altLang="en-US" dirty="0"/>
          </a:p>
        </p:txBody>
      </p:sp>
      <p:sp>
        <p:nvSpPr>
          <p:cNvPr id="36868" name="Title 3">
            <a:extLst>
              <a:ext uri="{FF2B5EF4-FFF2-40B4-BE49-F238E27FC236}">
                <a16:creationId xmlns:a16="http://schemas.microsoft.com/office/drawing/2014/main" id="{0241342B-3A16-4A9D-BC88-23D8242CBD1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76200"/>
            <a:ext cx="12115800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Natural Acceptance	(glimpse of Innate Nature)      Acceptance (External Influence)</a:t>
            </a:r>
            <a:endParaRPr lang="en-GB" alt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107E8F9-B3CA-4F9C-9F7D-8E5F6272648A}"/>
              </a:ext>
            </a:extLst>
          </p:cNvPr>
          <p:cNvCxnSpPr/>
          <p:nvPr/>
        </p:nvCxnSpPr>
        <p:spPr>
          <a:xfrm>
            <a:off x="6477000" y="609600"/>
            <a:ext cx="0" cy="91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907436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7C7BAD4-97B0-48F0-B9DF-7BDE6D7BFC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" y="609600"/>
            <a:ext cx="4724397" cy="5943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Feeling of respect</a:t>
            </a:r>
          </a:p>
          <a:p>
            <a:pPr marL="0" indent="0">
              <a:buNone/>
            </a:pPr>
            <a:r>
              <a:rPr lang="en-US" dirty="0"/>
              <a:t>Saying Good Morning</a:t>
            </a:r>
          </a:p>
          <a:p>
            <a:pPr marL="0" indent="0">
              <a:buNone/>
            </a:pPr>
            <a:r>
              <a:rPr lang="en-US" dirty="0"/>
              <a:t>Respect all</a:t>
            </a:r>
          </a:p>
          <a:p>
            <a:pPr marL="0" indent="0">
              <a:buNone/>
            </a:pPr>
            <a:r>
              <a:rPr lang="en-US" dirty="0"/>
              <a:t>Respect elders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Eating tasty food</a:t>
            </a:r>
          </a:p>
          <a:p>
            <a:pPr marL="0" indent="0">
              <a:buNone/>
            </a:pPr>
            <a:r>
              <a:rPr lang="en-US" dirty="0"/>
              <a:t>Consuming nutritious food</a:t>
            </a:r>
          </a:p>
          <a:p>
            <a:pPr marL="0" indent="0">
              <a:buNone/>
            </a:pPr>
            <a:r>
              <a:rPr lang="en-US" dirty="0"/>
              <a:t>Orderliness, neatness, cleanliness</a:t>
            </a:r>
          </a:p>
          <a:p>
            <a:pPr marL="0" indent="0">
              <a:buNone/>
            </a:pPr>
            <a:r>
              <a:rPr lang="en-US" dirty="0"/>
              <a:t>Discipline</a:t>
            </a:r>
          </a:p>
          <a:p>
            <a:pPr marL="0" indent="0">
              <a:buNone/>
            </a:pPr>
            <a:r>
              <a:rPr lang="en-US" dirty="0"/>
              <a:t>Self-discipline</a:t>
            </a:r>
          </a:p>
          <a:p>
            <a:pPr marL="0" indent="0">
              <a:buNone/>
            </a:pPr>
            <a:r>
              <a:rPr lang="en-US" dirty="0"/>
              <a:t>Doing whatever I like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Struggle for survival</a:t>
            </a:r>
          </a:p>
          <a:p>
            <a:pPr marL="0" indent="0">
              <a:buNone/>
            </a:pPr>
            <a:r>
              <a:rPr lang="en-US" dirty="0"/>
              <a:t>Collaboration</a:t>
            </a:r>
          </a:p>
          <a:p>
            <a:pPr marL="0" indent="0">
              <a:buNone/>
            </a:pPr>
            <a:r>
              <a:rPr lang="en-US" dirty="0"/>
              <a:t>Competition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844CF-61F4-4E2A-B778-316649A779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906001" y="609600"/>
            <a:ext cx="2285998" cy="5943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RELATIONSHIP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HARMONY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CO-EXISTENCE</a:t>
            </a:r>
            <a:endParaRPr lang="en-IN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6E018C-325A-405A-9317-9771C6BA7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Acceptance or Natural Acceptance?</a:t>
            </a:r>
            <a:endParaRPr lang="en-IN" dirty="0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1B9A6546-F31B-4616-BBF5-B969886DEE47}"/>
              </a:ext>
            </a:extLst>
          </p:cNvPr>
          <p:cNvSpPr txBox="1">
            <a:spLocks/>
          </p:cNvSpPr>
          <p:nvPr/>
        </p:nvSpPr>
        <p:spPr>
          <a:xfrm>
            <a:off x="4724400" y="609600"/>
            <a:ext cx="4724397" cy="5943600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200" b="0" i="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685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900113" indent="-21272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146175" indent="-24447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Dominate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Exploit the weak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Discuss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Keep the body healthy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Accumulate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Exploit natural resources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Enrich the forests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Plant trees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4199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0">
            <a:extLst>
              <a:ext uri="{FF2B5EF4-FFF2-40B4-BE49-F238E27FC236}">
                <a16:creationId xmlns:a16="http://schemas.microsoft.com/office/drawing/2014/main" id="{B7102510-6CFB-40D5-AAB4-DD68D4F2AC09}"/>
              </a:ext>
            </a:extLst>
          </p:cNvPr>
          <p:cNvSpPr>
            <a:spLocks noGrp="1"/>
          </p:cNvSpPr>
          <p:nvPr>
            <p:ph sz="half" idx="1"/>
          </p:nvPr>
        </p:nvSpPr>
        <p:spPr bwMode="auto">
          <a:xfrm>
            <a:off x="2" y="609600"/>
            <a:ext cx="6476993" cy="5943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Symbol" panose="05050102010706020507" pitchFamily="18" charset="2"/>
              <a:buNone/>
            </a:pPr>
            <a:r>
              <a:rPr lang="en-US" altLang="en-US" dirty="0">
                <a:cs typeface="Arial" panose="020B0604020202020204" pitchFamily="34" charset="0"/>
              </a:rPr>
              <a:t>Given a choice, what do I accept naturally?</a:t>
            </a:r>
          </a:p>
          <a:p>
            <a:pPr>
              <a:buFont typeface="Symbol" panose="05050102010706020507" pitchFamily="18" charset="2"/>
              <a:buNone/>
            </a:pPr>
            <a:endParaRPr lang="en-US" altLang="en-US" sz="1800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en-US" dirty="0">
                <a:cs typeface="Arial" panose="020B0604020202020204" pitchFamily="34" charset="0"/>
              </a:rPr>
              <a:t>Free from influence, pressure from outside</a:t>
            </a:r>
          </a:p>
          <a:p>
            <a:pPr>
              <a:buNone/>
            </a:pPr>
            <a:endParaRPr lang="en-US" altLang="en-US" sz="1600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en-US" dirty="0">
                <a:cs typeface="Arial" panose="020B0604020202020204" pitchFamily="34" charset="0"/>
              </a:rPr>
              <a:t>Innate nature				INNATE</a:t>
            </a:r>
          </a:p>
          <a:p>
            <a:pPr>
              <a:buNone/>
            </a:pPr>
            <a:endParaRPr lang="en-US" altLang="en-US" sz="1000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en-US" dirty="0">
                <a:cs typeface="Arial" panose="020B0604020202020204" pitchFamily="34" charset="0"/>
              </a:rPr>
              <a:t>Uncorrupted by preconditioning	INTACT</a:t>
            </a:r>
          </a:p>
          <a:p>
            <a:pPr>
              <a:buFont typeface="Symbol" panose="05050102010706020507" pitchFamily="18" charset="2"/>
              <a:buNone/>
            </a:pPr>
            <a:r>
              <a:rPr lang="en-US" altLang="en-US" dirty="0">
                <a:cs typeface="Arial" panose="020B0604020202020204" pitchFamily="34" charset="0"/>
              </a:rPr>
              <a:t>Does not change with time</a:t>
            </a:r>
          </a:p>
          <a:p>
            <a:pPr>
              <a:buNone/>
            </a:pPr>
            <a:r>
              <a:rPr lang="en-US" altLang="en-US" dirty="0">
                <a:cs typeface="Arial" panose="020B0604020202020204" pitchFamily="34" charset="0"/>
              </a:rPr>
              <a:t>				place</a:t>
            </a:r>
          </a:p>
          <a:p>
            <a:pPr>
              <a:buNone/>
            </a:pPr>
            <a:r>
              <a:rPr lang="en-US" altLang="en-US" dirty="0">
                <a:cs typeface="Arial" panose="020B0604020202020204" pitchFamily="34" charset="0"/>
              </a:rPr>
              <a:t>				person		UNIVERSAL</a:t>
            </a:r>
          </a:p>
          <a:p>
            <a:pPr>
              <a:buNone/>
            </a:pPr>
            <a:endParaRPr lang="en-US" altLang="en-US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en-US" dirty="0">
                <a:cs typeface="Arial" panose="020B0604020202020204" pitchFamily="34" charset="0"/>
              </a:rPr>
              <a:t>We can directly see it, refer to it</a:t>
            </a:r>
          </a:p>
          <a:p>
            <a:pPr>
              <a:buNone/>
            </a:pPr>
            <a:r>
              <a:rPr lang="en-US" altLang="en-US" dirty="0">
                <a:cs typeface="Arial" panose="020B0604020202020204" pitchFamily="34" charset="0"/>
              </a:rPr>
              <a:t>We can observe our state (happiness or unhappiness)</a:t>
            </a:r>
          </a:p>
          <a:p>
            <a:pPr lvl="1">
              <a:buFontTx/>
              <a:buChar char="-"/>
            </a:pPr>
            <a:r>
              <a:rPr lang="en-US" altLang="en-US" dirty="0">
                <a:cs typeface="Arial" panose="020B0604020202020204" pitchFamily="34" charset="0"/>
              </a:rPr>
              <a:t>When we live according to it (in harmony)</a:t>
            </a:r>
          </a:p>
          <a:p>
            <a:pPr lvl="1">
              <a:buFontTx/>
              <a:buChar char="-"/>
            </a:pPr>
            <a:r>
              <a:rPr lang="en-US" altLang="en-US" dirty="0">
                <a:cs typeface="Arial" panose="020B0604020202020204" pitchFamily="34" charset="0"/>
              </a:rPr>
              <a:t>When we live in contradiction to it (in disharmony)</a:t>
            </a:r>
          </a:p>
          <a:p>
            <a:pPr>
              <a:buNone/>
            </a:pPr>
            <a:endParaRPr lang="en-US" altLang="en-US" dirty="0">
              <a:cs typeface="Arial" panose="020B0604020202020204" pitchFamily="34" charset="0"/>
            </a:endParaRPr>
          </a:p>
        </p:txBody>
      </p:sp>
      <p:sp>
        <p:nvSpPr>
          <p:cNvPr id="19459" name="Content Placeholder 21">
            <a:extLst>
              <a:ext uri="{FF2B5EF4-FFF2-40B4-BE49-F238E27FC236}">
                <a16:creationId xmlns:a16="http://schemas.microsoft.com/office/drawing/2014/main" id="{4B6C173B-A961-4D30-9518-3F2513F5615B}"/>
              </a:ext>
            </a:extLst>
          </p:cNvPr>
          <p:cNvSpPr>
            <a:spLocks noGrp="1"/>
          </p:cNvSpPr>
          <p:nvPr>
            <p:ph sz="half" idx="2"/>
          </p:nvPr>
        </p:nvSpPr>
        <p:spPr bwMode="auto">
          <a:xfrm>
            <a:off x="6705600" y="609600"/>
            <a:ext cx="5410200" cy="5943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Acceptance under the given circumstances</a:t>
            </a:r>
          </a:p>
          <a:p>
            <a:pPr>
              <a:buNone/>
            </a:pPr>
            <a:r>
              <a:rPr lang="en-US" altLang="en-US" dirty="0">
                <a:cs typeface="Arial" panose="020B0604020202020204" pitchFamily="34" charset="0"/>
              </a:rPr>
              <a:t>Includes influence, pressure from outside</a:t>
            </a:r>
            <a:endParaRPr lang="en-US" altLang="en-US" sz="2400" dirty="0">
              <a:solidFill>
                <a:srgbClr val="1E00AA"/>
              </a:solidFill>
              <a:cs typeface="Arial" panose="020B0604020202020204" pitchFamily="34" charset="0"/>
            </a:endParaRPr>
          </a:p>
          <a:p>
            <a:pPr>
              <a:buNone/>
            </a:pPr>
            <a:endParaRPr lang="en-US" altLang="en-US" sz="1600" dirty="0"/>
          </a:p>
          <a:p>
            <a:pPr>
              <a:buNone/>
            </a:pPr>
            <a:r>
              <a:rPr lang="en-US" altLang="en-US" dirty="0"/>
              <a:t>Assumptions</a:t>
            </a:r>
          </a:p>
          <a:p>
            <a:pPr>
              <a:buNone/>
            </a:pPr>
            <a:endParaRPr lang="en-US" altLang="en-US" sz="1000" dirty="0"/>
          </a:p>
          <a:p>
            <a:pPr>
              <a:buNone/>
            </a:pPr>
            <a:r>
              <a:rPr lang="en-US" altLang="en-US" dirty="0">
                <a:cs typeface="Arial" panose="020B0604020202020204" pitchFamily="34" charset="0"/>
              </a:rPr>
              <a:t>May change, depend on other, the situation, circumstances… different for different people</a:t>
            </a:r>
            <a:endParaRPr lang="en-US" altLang="en-US" sz="1000" dirty="0">
              <a:cs typeface="Arial" panose="020B0604020202020204" pitchFamily="34" charset="0"/>
            </a:endParaRPr>
          </a:p>
          <a:p>
            <a:pPr>
              <a:buNone/>
            </a:pPr>
            <a:endParaRPr lang="en-US" altLang="en-US" dirty="0"/>
          </a:p>
          <a:p>
            <a:pPr>
              <a:buNone/>
            </a:pPr>
            <a:endParaRPr lang="en-US" altLang="en-US" dirty="0"/>
          </a:p>
          <a:p>
            <a:pPr>
              <a:buNone/>
            </a:pPr>
            <a:endParaRPr lang="en-US" altLang="en-US" sz="1000" dirty="0">
              <a:cs typeface="Arial" panose="020B0604020202020204" pitchFamily="34" charset="0"/>
            </a:endParaRPr>
          </a:p>
          <a:p>
            <a:pPr>
              <a:buNone/>
            </a:pPr>
            <a:endParaRPr lang="en-US" altLang="en-US" dirty="0"/>
          </a:p>
        </p:txBody>
      </p:sp>
      <p:sp>
        <p:nvSpPr>
          <p:cNvPr id="36868" name="Title 3">
            <a:extLst>
              <a:ext uri="{FF2B5EF4-FFF2-40B4-BE49-F238E27FC236}">
                <a16:creationId xmlns:a16="http://schemas.microsoft.com/office/drawing/2014/main" id="{0241342B-3A16-4A9D-BC88-23D8242CBD1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76200"/>
            <a:ext cx="12115800" cy="38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Natural Acceptance	(glimpse of Innate Nature)      Acceptance (External Influence)</a:t>
            </a:r>
            <a:endParaRPr lang="en-GB" alt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107E8F9-B3CA-4F9C-9F7D-8E5F6272648A}"/>
              </a:ext>
            </a:extLst>
          </p:cNvPr>
          <p:cNvCxnSpPr/>
          <p:nvPr/>
        </p:nvCxnSpPr>
        <p:spPr>
          <a:xfrm>
            <a:off x="6477000" y="609600"/>
            <a:ext cx="0" cy="91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7779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652550D3-DB33-4E10-8469-7CE2DA55E37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Natural Acceptance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90FB1-F84D-41E9-A747-B5FF63D7A0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457200" indent="-457200">
              <a:buFont typeface="Symbol" pitchFamily="18" charset="2"/>
              <a:buAutoNum type="arabicPeriod"/>
            </a:pPr>
            <a:r>
              <a:rPr altLang="en-US" dirty="0"/>
              <a:t>Intact</a:t>
            </a:r>
          </a:p>
          <a:p>
            <a:pPr marL="457200" indent="-457200">
              <a:buFont typeface="Symbol" pitchFamily="18" charset="2"/>
              <a:buAutoNum type="arabicPeriod"/>
            </a:pPr>
            <a:r>
              <a:rPr altLang="en-US" dirty="0"/>
              <a:t>Invariant</a:t>
            </a:r>
          </a:p>
          <a:p>
            <a:pPr marL="914400" lvl="2" indent="-457200">
              <a:buNone/>
            </a:pPr>
            <a:r>
              <a:rPr altLang="en-US" sz="2200" dirty="0"/>
              <a:t>		All Individuals	    Process of Investigation - Subjective</a:t>
            </a:r>
          </a:p>
          <a:p>
            <a:pPr marL="457200" indent="-457200">
              <a:buFont typeface="Symbol" pitchFamily="18" charset="2"/>
              <a:buAutoNum type="arabicPeriod"/>
            </a:pPr>
            <a:r>
              <a:rPr altLang="en-US" dirty="0"/>
              <a:t>Universal	 "   Time</a:t>
            </a:r>
          </a:p>
          <a:p>
            <a:pPr marL="685800" lvl="1" indent="-457200">
              <a:buNone/>
            </a:pPr>
            <a:r>
              <a:rPr altLang="en-US" sz="2200" dirty="0"/>
              <a:t>			 "   Space	   Results    "        "	         - OBJECTIVE</a:t>
            </a:r>
          </a:p>
          <a:p>
            <a:pPr marL="457200" indent="-457200">
              <a:buNone/>
            </a:pPr>
            <a:endParaRPr altLang="en-US" dirty="0"/>
          </a:p>
          <a:p>
            <a:pPr marL="457200" indent="-457200">
              <a:buNone/>
            </a:pPr>
            <a:r>
              <a:rPr altLang="en-US" dirty="0"/>
              <a:t>	Authentic Understanding of Reality (Knowing)		Education</a:t>
            </a:r>
          </a:p>
          <a:p>
            <a:pPr marL="457200" indent="-457200">
              <a:buNone/>
            </a:pPr>
            <a:r>
              <a:rPr altLang="en-US" dirty="0"/>
              <a:t>									is possible</a:t>
            </a:r>
          </a:p>
          <a:p>
            <a:pPr marL="457200" indent="-457200">
              <a:buNone/>
            </a:pPr>
            <a:r>
              <a:rPr altLang="en-US" dirty="0"/>
              <a:t>	Absolute Self Confidence</a:t>
            </a:r>
          </a:p>
          <a:p>
            <a:pPr marL="1128713" lvl="3" indent="-457200"/>
            <a:r>
              <a:rPr altLang="en-US" sz="2200" dirty="0"/>
              <a:t>Self-assurance </a:t>
            </a:r>
            <a:r>
              <a:rPr altLang="en-US" sz="2200" dirty="0">
                <a:solidFill>
                  <a:srgbClr val="1E00AA"/>
                </a:solidFill>
              </a:rPr>
              <a:t>(</a:t>
            </a:r>
            <a:r>
              <a:rPr altLang="en-US" sz="2200" dirty="0" err="1">
                <a:solidFill>
                  <a:srgbClr val="1E00AA"/>
                </a:solidFill>
              </a:rPr>
              <a:t>Ashwasti</a:t>
            </a:r>
            <a:r>
              <a:rPr altLang="en-US" sz="2200" dirty="0">
                <a:solidFill>
                  <a:srgbClr val="1E00AA"/>
                </a:solidFill>
              </a:rPr>
              <a:t>)</a:t>
            </a:r>
          </a:p>
          <a:p>
            <a:pPr marL="1128713" lvl="3" indent="-457200"/>
            <a:r>
              <a:rPr altLang="en-US" sz="2200" dirty="0"/>
              <a:t>Self-satisfaction </a:t>
            </a:r>
            <a:r>
              <a:rPr altLang="en-US" sz="2200" dirty="0">
                <a:solidFill>
                  <a:srgbClr val="1E00AA"/>
                </a:solidFill>
              </a:rPr>
              <a:t>(</a:t>
            </a:r>
            <a:r>
              <a:rPr altLang="en-US" sz="2200" dirty="0" err="1">
                <a:solidFill>
                  <a:srgbClr val="1E00AA"/>
                </a:solidFill>
              </a:rPr>
              <a:t>Tripti</a:t>
            </a:r>
            <a:r>
              <a:rPr altLang="en-US" sz="2200" dirty="0">
                <a:solidFill>
                  <a:srgbClr val="1E00AA"/>
                </a:solidFill>
              </a:rPr>
              <a:t>)</a:t>
            </a:r>
          </a:p>
          <a:p>
            <a:pPr marL="457200" indent="-457200">
              <a:buNone/>
            </a:pPr>
            <a:endParaRPr altLang="en-US" dirty="0"/>
          </a:p>
          <a:p>
            <a:pPr marL="457200" indent="-457200">
              <a:buNone/>
            </a:pPr>
            <a:endParaRPr altLang="en-US" sz="3600" dirty="0"/>
          </a:p>
          <a:p>
            <a:pPr marL="457200" indent="-457200">
              <a:buNone/>
            </a:pPr>
            <a:r>
              <a:rPr altLang="en-US"/>
              <a:t>Natural Acceptance is about WHAT TO DO (not about how to do)</a:t>
            </a:r>
          </a:p>
        </p:txBody>
      </p:sp>
      <p:grpSp>
        <p:nvGrpSpPr>
          <p:cNvPr id="2" name="Group 31">
            <a:extLst>
              <a:ext uri="{FF2B5EF4-FFF2-40B4-BE49-F238E27FC236}">
                <a16:creationId xmlns:a16="http://schemas.microsoft.com/office/drawing/2014/main" id="{ED7E2285-FE19-48C2-BE58-F215F146FC8A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685800"/>
            <a:ext cx="4495800" cy="762000"/>
            <a:chOff x="1676400" y="685800"/>
            <a:chExt cx="4495800" cy="762000"/>
          </a:xfrm>
        </p:grpSpPr>
        <p:sp>
          <p:nvSpPr>
            <p:cNvPr id="4" name="Right Brace 3">
              <a:extLst>
                <a:ext uri="{FF2B5EF4-FFF2-40B4-BE49-F238E27FC236}">
                  <a16:creationId xmlns:a16="http://schemas.microsoft.com/office/drawing/2014/main" id="{AB201658-31FA-46D1-99F9-B9C36967664A}"/>
                </a:ext>
              </a:extLst>
            </p:cNvPr>
            <p:cNvSpPr/>
            <p:nvPr/>
          </p:nvSpPr>
          <p:spPr>
            <a:xfrm>
              <a:off x="1676400" y="685800"/>
              <a:ext cx="152400" cy="762000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8930" name="TextBox 4">
              <a:extLst>
                <a:ext uri="{FF2B5EF4-FFF2-40B4-BE49-F238E27FC236}">
                  <a16:creationId xmlns:a16="http://schemas.microsoft.com/office/drawing/2014/main" id="{BF984127-4CBF-43C0-8F54-F4A6A9D538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838200"/>
              <a:ext cx="4343400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200"/>
                <a:t>Uncorrupted by pre-conditioning</a:t>
              </a:r>
            </a:p>
          </p:txBody>
        </p:sp>
      </p:grp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E11B975-318C-49E0-A165-CB6C3CB6DD4B}"/>
              </a:ext>
            </a:extLst>
          </p:cNvPr>
          <p:cNvCxnSpPr/>
          <p:nvPr/>
        </p:nvCxnSpPr>
        <p:spPr>
          <a:xfrm rot="5400000" flipH="1" flipV="1">
            <a:off x="3809999" y="1828800"/>
            <a:ext cx="3048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CD56C2E-FE02-4F8D-801E-A9806FB3CD9F}"/>
              </a:ext>
            </a:extLst>
          </p:cNvPr>
          <p:cNvCxnSpPr/>
          <p:nvPr/>
        </p:nvCxnSpPr>
        <p:spPr>
          <a:xfrm rot="16200000" flipH="1">
            <a:off x="3848099" y="2095500"/>
            <a:ext cx="2286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ight Brace 11">
            <a:extLst>
              <a:ext uri="{FF2B5EF4-FFF2-40B4-BE49-F238E27FC236}">
                <a16:creationId xmlns:a16="http://schemas.microsoft.com/office/drawing/2014/main" id="{DEE1E146-D311-48F1-9A70-BAF24627A80C}"/>
              </a:ext>
            </a:extLst>
          </p:cNvPr>
          <p:cNvSpPr/>
          <p:nvPr/>
        </p:nvSpPr>
        <p:spPr>
          <a:xfrm>
            <a:off x="3733799" y="1524000"/>
            <a:ext cx="152400" cy="10668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32">
            <a:extLst>
              <a:ext uri="{FF2B5EF4-FFF2-40B4-BE49-F238E27FC236}">
                <a16:creationId xmlns:a16="http://schemas.microsoft.com/office/drawing/2014/main" id="{531845BB-2171-4304-A660-56B8E8AB0248}"/>
              </a:ext>
            </a:extLst>
          </p:cNvPr>
          <p:cNvGrpSpPr>
            <a:grpSpLocks/>
          </p:cNvGrpSpPr>
          <p:nvPr/>
        </p:nvGrpSpPr>
        <p:grpSpPr bwMode="auto">
          <a:xfrm>
            <a:off x="1752599" y="1752600"/>
            <a:ext cx="228600" cy="533400"/>
            <a:chOff x="1676400" y="1752600"/>
            <a:chExt cx="228602" cy="533399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15B71FF2-4283-4C24-BD3E-CBE87E59080A}"/>
                </a:ext>
              </a:extLst>
            </p:cNvPr>
            <p:cNvCxnSpPr/>
            <p:nvPr/>
          </p:nvCxnSpPr>
          <p:spPr>
            <a:xfrm rot="5400000" flipH="1" flipV="1">
              <a:off x="1638301" y="1790699"/>
              <a:ext cx="304799" cy="22860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075E4F9C-180E-45A0-92D0-DF84AA9F9DE0}"/>
                </a:ext>
              </a:extLst>
            </p:cNvPr>
            <p:cNvCxnSpPr/>
            <p:nvPr/>
          </p:nvCxnSpPr>
          <p:spPr>
            <a:xfrm rot="16200000" flipH="1">
              <a:off x="1638301" y="2095499"/>
              <a:ext cx="228600" cy="15240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2816F7D7-C868-42C2-B9A5-1E64C4176E4B}"/>
                </a:ext>
              </a:extLst>
            </p:cNvPr>
            <p:cNvCxnSpPr/>
            <p:nvPr/>
          </p:nvCxnSpPr>
          <p:spPr>
            <a:xfrm>
              <a:off x="1676400" y="2057399"/>
              <a:ext cx="22860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9FFABCE-C799-4E32-83F4-05AC49D247C0}"/>
              </a:ext>
            </a:extLst>
          </p:cNvPr>
          <p:cNvCxnSpPr/>
          <p:nvPr/>
        </p:nvCxnSpPr>
        <p:spPr>
          <a:xfrm rot="5400000">
            <a:off x="7701756" y="2780506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AF232FB-64F5-4DF8-AAD6-CBAF8F894EB4}"/>
              </a:ext>
            </a:extLst>
          </p:cNvPr>
          <p:cNvCxnSpPr/>
          <p:nvPr/>
        </p:nvCxnSpPr>
        <p:spPr>
          <a:xfrm rot="5400000">
            <a:off x="1029493" y="2780506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DCCE32F-1938-4EDC-B477-3944481FAFFA}"/>
              </a:ext>
            </a:extLst>
          </p:cNvPr>
          <p:cNvCxnSpPr/>
          <p:nvPr/>
        </p:nvCxnSpPr>
        <p:spPr>
          <a:xfrm rot="5400000">
            <a:off x="1029493" y="3694906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AF4F5FC3-9FC9-42EB-8F66-4470F7A96528}"/>
              </a:ext>
            </a:extLst>
          </p:cNvPr>
          <p:cNvSpPr/>
          <p:nvPr/>
        </p:nvSpPr>
        <p:spPr>
          <a:xfrm>
            <a:off x="7086600" y="2209800"/>
            <a:ext cx="1905000" cy="1676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CB7E33-9D29-4868-96F0-81634C0AD9DB}"/>
              </a:ext>
            </a:extLst>
          </p:cNvPr>
          <p:cNvSpPr/>
          <p:nvPr/>
        </p:nvSpPr>
        <p:spPr>
          <a:xfrm>
            <a:off x="7205662" y="3103563"/>
            <a:ext cx="1447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1" grpId="0" animBg="1"/>
      <p:bldP spid="18" grpId="0" animBg="1"/>
    </p:bldLst>
  </p:timing>
</p:sld>
</file>

<file path=ppt/theme/theme1.xml><?xml version="1.0" encoding="utf-8"?>
<a:theme xmlns:a="http://schemas.openxmlformats.org/drawingml/2006/main" name="SLW PPT Template">
  <a:themeElements>
    <a:clrScheme name="Corporate Template V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8FCAE7"/>
      </a:accent1>
      <a:accent2>
        <a:srgbClr val="A092B4"/>
      </a:accent2>
      <a:accent3>
        <a:srgbClr val="C6C070"/>
      </a:accent3>
      <a:accent4>
        <a:srgbClr val="B7B1A9"/>
      </a:accent4>
      <a:accent5>
        <a:srgbClr val="FCD450"/>
      </a:accent5>
      <a:accent6>
        <a:srgbClr val="B2541A"/>
      </a:accent6>
      <a:hlink>
        <a:srgbClr val="E7925E"/>
      </a:hlink>
      <a:folHlink>
        <a:srgbClr val="2F75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8FCAE7"/>
        </a:accent1>
        <a:accent2>
          <a:srgbClr val="C6C070"/>
        </a:accent2>
        <a:accent3>
          <a:srgbClr val="FFFFFF"/>
        </a:accent3>
        <a:accent4>
          <a:srgbClr val="000000"/>
        </a:accent4>
        <a:accent5>
          <a:srgbClr val="C6E1F1"/>
        </a:accent5>
        <a:accent6>
          <a:srgbClr val="B3AE65"/>
        </a:accent6>
        <a:hlink>
          <a:srgbClr val="A092B4"/>
        </a:hlink>
        <a:folHlink>
          <a:srgbClr val="B7B1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336BBD"/>
        </a:accent1>
        <a:accent2>
          <a:srgbClr val="82786F"/>
        </a:accent2>
        <a:accent3>
          <a:srgbClr val="FFFFFF"/>
        </a:accent3>
        <a:accent4>
          <a:srgbClr val="000000"/>
        </a:accent4>
        <a:accent5>
          <a:srgbClr val="ADBADB"/>
        </a:accent5>
        <a:accent6>
          <a:srgbClr val="756C64"/>
        </a:accent6>
        <a:hlink>
          <a:srgbClr val="A3A86B"/>
        </a:hlink>
        <a:folHlink>
          <a:srgbClr val="B7B1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8FCAE7"/>
        </a:accent1>
        <a:accent2>
          <a:srgbClr val="A092B4"/>
        </a:accent2>
        <a:accent3>
          <a:srgbClr val="FFFFFF"/>
        </a:accent3>
        <a:accent4>
          <a:srgbClr val="000000"/>
        </a:accent4>
        <a:accent5>
          <a:srgbClr val="C6E1F1"/>
        </a:accent5>
        <a:accent6>
          <a:srgbClr val="9184A3"/>
        </a:accent6>
        <a:hlink>
          <a:srgbClr val="C6C070"/>
        </a:hlink>
        <a:folHlink>
          <a:srgbClr val="B7B1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5688D2"/>
        </a:accent1>
        <a:accent2>
          <a:srgbClr val="82786F"/>
        </a:accent2>
        <a:accent3>
          <a:srgbClr val="FFFFFF"/>
        </a:accent3>
        <a:accent4>
          <a:srgbClr val="000000"/>
        </a:accent4>
        <a:accent5>
          <a:srgbClr val="B4C3E5"/>
        </a:accent5>
        <a:accent6>
          <a:srgbClr val="756C64"/>
        </a:accent6>
        <a:hlink>
          <a:srgbClr val="A3A86B"/>
        </a:hlink>
        <a:folHlink>
          <a:srgbClr val="B7B1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SLW PPT Template</Template>
  <TotalTime>0</TotalTime>
  <Words>318</Words>
  <Application>Microsoft Office PowerPoint</Application>
  <PresentationFormat>Widescreen</PresentationFormat>
  <Paragraphs>95</Paragraphs>
  <Slides>4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Mangal</vt:lpstr>
      <vt:lpstr>Symbol</vt:lpstr>
      <vt:lpstr>Kruti Dev 010</vt:lpstr>
      <vt:lpstr>Kozuka Gothic Pro EL</vt:lpstr>
      <vt:lpstr>Wingdings</vt:lpstr>
      <vt:lpstr>SLW PPT Template</vt:lpstr>
      <vt:lpstr>Natural Acceptance (glimpse of Innate Nature)      Acceptance (External Influence)</vt:lpstr>
      <vt:lpstr>Acceptance or Natural Acceptance?</vt:lpstr>
      <vt:lpstr>Natural Acceptance (glimpse of Innate Nature)      Acceptance (External Influence)</vt:lpstr>
      <vt:lpstr>Natural Acceptance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Excellence</dc:title>
  <dc:subject>Jeevan Vidya</dc:subject>
  <dc:creator/>
  <dc:description>2-Day Workshop
Contains Introduction, Human Being, Relationships and Conclusions
Add Society and Nature for more detailed workshop</dc:description>
  <cp:lastModifiedBy/>
  <cp:revision>1</cp:revision>
  <dcterms:created xsi:type="dcterms:W3CDTF">2009-12-17T14:12:44Z</dcterms:created>
  <dcterms:modified xsi:type="dcterms:W3CDTF">2024-01-04T16:07:08Z</dcterms:modified>
</cp:coreProperties>
</file>